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401" r:id="rId2"/>
    <p:sldId id="378" r:id="rId3"/>
    <p:sldId id="394" r:id="rId4"/>
    <p:sldId id="291" r:id="rId5"/>
    <p:sldId id="407" r:id="rId6"/>
    <p:sldId id="403" r:id="rId7"/>
    <p:sldId id="404" r:id="rId8"/>
    <p:sldId id="405" r:id="rId9"/>
    <p:sldId id="406" r:id="rId10"/>
    <p:sldId id="409" r:id="rId11"/>
    <p:sldId id="379" r:id="rId12"/>
    <p:sldId id="382" r:id="rId13"/>
    <p:sldId id="383" r:id="rId14"/>
    <p:sldId id="393" r:id="rId15"/>
    <p:sldId id="395" r:id="rId16"/>
    <p:sldId id="392" r:id="rId17"/>
    <p:sldId id="390" r:id="rId18"/>
    <p:sldId id="391" r:id="rId19"/>
    <p:sldId id="380" r:id="rId20"/>
    <p:sldId id="396" r:id="rId21"/>
    <p:sldId id="294" r:id="rId22"/>
  </p:sldIdLst>
  <p:sldSz cx="27432000" cy="6858000"/>
  <p:notesSz cx="9601200" cy="15087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FF"/>
    <a:srgbClr val="00CCFF"/>
    <a:srgbClr val="DD2FB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08" autoAdjust="0"/>
    <p:restoredTop sz="99296" autoAdjust="0"/>
  </p:normalViewPr>
  <p:slideViewPr>
    <p:cSldViewPr>
      <p:cViewPr varScale="1">
        <p:scale>
          <a:sx n="36" d="100"/>
          <a:sy n="36" d="100"/>
        </p:scale>
        <p:origin x="-78" y="-1662"/>
      </p:cViewPr>
      <p:guideLst>
        <p:guide orient="horz" pos="2160"/>
        <p:guide pos="86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754380"/>
          </a:xfrm>
          <a:prstGeom prst="rect">
            <a:avLst/>
          </a:prstGeom>
        </p:spPr>
        <p:txBody>
          <a:bodyPr vert="horz" lIns="141070" tIns="70536" rIns="141070" bIns="70536" rtlCol="0"/>
          <a:lstStyle>
            <a:lvl1pPr algn="l">
              <a:defRPr sz="18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59" y="0"/>
            <a:ext cx="4160520" cy="754380"/>
          </a:xfrm>
          <a:prstGeom prst="rect">
            <a:avLst/>
          </a:prstGeom>
        </p:spPr>
        <p:txBody>
          <a:bodyPr vert="horz" lIns="141070" tIns="70536" rIns="141070" bIns="70536" rtlCol="0"/>
          <a:lstStyle>
            <a:lvl1pPr algn="r">
              <a:defRPr sz="1800"/>
            </a:lvl1pPr>
          </a:lstStyle>
          <a:p>
            <a:fld id="{6416440D-FCCB-494E-83B6-934D05A99A2F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6515100" y="1130300"/>
            <a:ext cx="22631400" cy="565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41070" tIns="70536" rIns="141070" bIns="7053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0" y="7166610"/>
            <a:ext cx="7680960" cy="6789420"/>
          </a:xfrm>
          <a:prstGeom prst="rect">
            <a:avLst/>
          </a:prstGeom>
        </p:spPr>
        <p:txBody>
          <a:bodyPr vert="horz" lIns="141070" tIns="70536" rIns="141070" bIns="705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4330602"/>
            <a:ext cx="4160520" cy="754380"/>
          </a:xfrm>
          <a:prstGeom prst="rect">
            <a:avLst/>
          </a:prstGeom>
        </p:spPr>
        <p:txBody>
          <a:bodyPr vert="horz" lIns="141070" tIns="70536" rIns="141070" bIns="70536" rtlCol="0" anchor="b"/>
          <a:lstStyle>
            <a:lvl1pPr algn="l">
              <a:defRPr sz="18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59" y="14330602"/>
            <a:ext cx="4160520" cy="754380"/>
          </a:xfrm>
          <a:prstGeom prst="rect">
            <a:avLst/>
          </a:prstGeom>
        </p:spPr>
        <p:txBody>
          <a:bodyPr vert="horz" lIns="141070" tIns="70536" rIns="141070" bIns="70536" rtlCol="0" anchor="b"/>
          <a:lstStyle>
            <a:lvl1pPr algn="r">
              <a:defRPr sz="1800"/>
            </a:lvl1pPr>
          </a:lstStyle>
          <a:p>
            <a:fld id="{841C8E62-7D99-49E6-A8B2-BE1044EED0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C8E62-7D99-49E6-A8B2-BE1044EED0F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2130428"/>
            <a:ext cx="23317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886200"/>
            <a:ext cx="19202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664600" y="274639"/>
            <a:ext cx="18516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14800" y="274639"/>
            <a:ext cx="5509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39" y="4406903"/>
            <a:ext cx="23317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939" y="2906713"/>
            <a:ext cx="23317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4800" y="1600203"/>
            <a:ext cx="3680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376600" y="1600203"/>
            <a:ext cx="3680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24688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535113"/>
            <a:ext cx="12120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174875"/>
            <a:ext cx="12120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35079" y="1535113"/>
            <a:ext cx="12125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35079" y="2174875"/>
            <a:ext cx="12125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5" y="273050"/>
            <a:ext cx="90249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5150" y="273052"/>
            <a:ext cx="15335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5" y="1435102"/>
            <a:ext cx="90249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6864" y="4800600"/>
            <a:ext cx="16459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76864" y="612775"/>
            <a:ext cx="16459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6864" y="5367338"/>
            <a:ext cx="16459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24688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600203"/>
            <a:ext cx="24688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1600" y="6356353"/>
            <a:ext cx="640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AEF44-943B-46A9-84C4-EE0D786E1A42}" type="datetimeFigureOut">
              <a:rPr lang="en-US" smtClean="0"/>
              <a:pPr/>
              <a:t>6/8/2009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372600" y="6356353"/>
            <a:ext cx="868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659600" y="6356353"/>
            <a:ext cx="640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03075-2D71-44B3-BBDE-6D6194A844E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aey.coeaccess.psu.edu\public\ARCH%20497%20Group%201\Presentation%204\Timeliner-TimeLiner.avi" TargetMode="Externa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tif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88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FINAL DESIGN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00200" y="1066803"/>
            <a:ext cx="6629400" cy="5181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</a:t>
            </a:r>
            <a:endParaRPr lang="en-US" sz="2600" dirty="0">
              <a:solidFill>
                <a:srgbClr val="00CC00"/>
              </a:solidFill>
            </a:endParaRPr>
          </a:p>
        </p:txBody>
      </p:sp>
      <p:pic>
        <p:nvPicPr>
          <p:cNvPr id="12" name="Picture 11" descr="south facade.png"/>
          <p:cNvPicPr>
            <a:picLocks noChangeAspect="1"/>
          </p:cNvPicPr>
          <p:nvPr/>
        </p:nvPicPr>
        <p:blipFill>
          <a:blip r:embed="rId3"/>
          <a:srcRect t="19164" b="10568"/>
          <a:stretch>
            <a:fillRect/>
          </a:stretch>
        </p:blipFill>
        <p:spPr>
          <a:xfrm>
            <a:off x="9220200" y="1752600"/>
            <a:ext cx="8647620" cy="3352800"/>
          </a:xfrm>
          <a:prstGeom prst="rect">
            <a:avLst/>
          </a:prstGeom>
        </p:spPr>
      </p:pic>
      <p:pic>
        <p:nvPicPr>
          <p:cNvPr id="1026" name="Picture 2" descr="F:\BIM\Final Rendering\3D View 5.tif"/>
          <p:cNvPicPr>
            <a:picLocks noChangeAspect="1" noChangeArrowheads="1"/>
          </p:cNvPicPr>
          <p:nvPr/>
        </p:nvPicPr>
        <p:blipFill>
          <a:blip r:embed="rId4">
            <a:lum bright="20000" contrast="20000"/>
          </a:blip>
          <a:srcRect/>
          <a:stretch>
            <a:fillRect/>
          </a:stretch>
        </p:blipFill>
        <p:spPr bwMode="auto">
          <a:xfrm>
            <a:off x="1676400" y="228600"/>
            <a:ext cx="6496050" cy="64484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601200" y="5323582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u="sng" dirty="0" smtClean="0">
                <a:solidFill>
                  <a:schemeClr val="bg1">
                    <a:lumMod val="85000"/>
                  </a:schemeClr>
                </a:solidFill>
                <a:latin typeface="Maiandra GD" pitchFamily="34" charset="0"/>
              </a:rPr>
              <a:t>GROUP 1:</a:t>
            </a:r>
          </a:p>
          <a:p>
            <a:pPr algn="ctr"/>
            <a:endParaRPr lang="en-US" sz="1600" b="1" dirty="0" smtClean="0">
              <a:solidFill>
                <a:schemeClr val="bg1">
                  <a:lumMod val="85000"/>
                </a:schemeClr>
              </a:solidFill>
              <a:latin typeface="Maiandra GD" pitchFamily="34" charset="0"/>
            </a:endParaRPr>
          </a:p>
          <a:p>
            <a:pPr algn="ctr"/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  <a:latin typeface="Maiandra GD" pitchFamily="34" charset="0"/>
              </a:rPr>
              <a:t>CRAIG CASEY, PETER CLARKE, TRAVIS FLOHR, JUSTIN MILLER</a:t>
            </a:r>
          </a:p>
          <a:p>
            <a:pPr algn="ctr"/>
            <a:r>
              <a:rPr lang="en-US" sz="1600" b="1" dirty="0" smtClean="0">
                <a:solidFill>
                  <a:schemeClr val="bg1">
                    <a:lumMod val="85000"/>
                  </a:schemeClr>
                </a:solidFill>
                <a:latin typeface="Maiandra GD" pitchFamily="34" charset="0"/>
              </a:rPr>
              <a:t>AZADEH RABBANI, JONATHAN TORCH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BIM\Final Rendering\media room interior.jpg"/>
          <p:cNvPicPr>
            <a:picLocks noChangeAspect="1" noChangeArrowheads="1"/>
          </p:cNvPicPr>
          <p:nvPr/>
        </p:nvPicPr>
        <p:blipFill>
          <a:blip r:embed="rId2">
            <a:lum bright="24000" contrast="46000"/>
          </a:blip>
          <a:srcRect t="3872"/>
          <a:stretch>
            <a:fillRect/>
          </a:stretch>
        </p:blipFill>
        <p:spPr bwMode="auto">
          <a:xfrm>
            <a:off x="9067801" y="0"/>
            <a:ext cx="9296400" cy="6858000"/>
          </a:xfrm>
          <a:prstGeom prst="rect">
            <a:avLst/>
          </a:prstGeo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43000" y="1066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Media Room Interior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10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9906000" y="838200"/>
            <a:ext cx="7543800" cy="76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LIGHT WELL DESIGN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Picture 6" descr="3D View 13.tif"/>
          <p:cNvPicPr>
            <a:picLocks noChangeAspect="1"/>
          </p:cNvPicPr>
          <p:nvPr/>
        </p:nvPicPr>
        <p:blipFill>
          <a:blip r:embed="rId3">
            <a:lum bright="10000" contrast="5000"/>
          </a:blip>
          <a:stretch>
            <a:fillRect/>
          </a:stretch>
        </p:blipFill>
        <p:spPr>
          <a:xfrm>
            <a:off x="8991600" y="0"/>
            <a:ext cx="9470059" cy="68580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676400" y="381000"/>
            <a:ext cx="7086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600" b="1" dirty="0" smtClean="0">
              <a:solidFill>
                <a:srgbClr val="00CC00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1600" b="1" dirty="0" smtClean="0">
                <a:solidFill>
                  <a:srgbClr val="00CC00"/>
                </a:solidFill>
                <a:latin typeface="Calibri" pitchFamily="34" charset="0"/>
              </a:rPr>
              <a:t>Structure: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-Atrium exposed structure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-Exposed members painted for fire protection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-Corridor designed for large plenum space available for mechanical</a:t>
            </a: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1600" b="1" dirty="0" smtClean="0">
                <a:solidFill>
                  <a:srgbClr val="00CC00"/>
                </a:solidFill>
                <a:latin typeface="Calibri" pitchFamily="34" charset="0"/>
              </a:rPr>
              <a:t>Construction: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-Reduction of size from original proposed design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-Completed after substantial MEP completion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276600" y="2590800"/>
            <a:ext cx="3505200" cy="1905000"/>
            <a:chOff x="3276600" y="2438400"/>
            <a:chExt cx="3505200" cy="1905000"/>
          </a:xfrm>
        </p:grpSpPr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3352800" y="2503488"/>
              <a:ext cx="2606675" cy="1447800"/>
              <a:chOff x="14935200" y="4800600"/>
              <a:chExt cx="2606040" cy="1447800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8163" t="77132" r="38120" b="17703"/>
              <a:stretch>
                <a:fillRect/>
              </a:stretch>
            </p:blipFill>
            <p:spPr bwMode="auto">
              <a:xfrm>
                <a:off x="14935200" y="4800600"/>
                <a:ext cx="2606040" cy="1447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8163" t="77132" r="41293" b="17703"/>
              <a:stretch>
                <a:fillRect/>
              </a:stretch>
            </p:blipFill>
            <p:spPr bwMode="auto">
              <a:xfrm>
                <a:off x="17145000" y="4800600"/>
                <a:ext cx="381000" cy="1447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" name="TextBox 42"/>
            <p:cNvSpPr txBox="1">
              <a:spLocks noChangeArrowheads="1"/>
            </p:cNvSpPr>
            <p:nvPr/>
          </p:nvSpPr>
          <p:spPr bwMode="auto">
            <a:xfrm>
              <a:off x="3276600" y="2438400"/>
              <a:ext cx="2590800" cy="24622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CC00"/>
                  </a:solidFill>
                  <a:latin typeface="Maiandra GD" pitchFamily="34" charset="0"/>
                </a:rPr>
                <a:t>Typical Corridor Bay</a:t>
              </a:r>
            </a:p>
          </p:txBody>
        </p:sp>
        <p:sp>
          <p:nvSpPr>
            <p:cNvPr id="16" name="TextBox 28"/>
            <p:cNvSpPr txBox="1">
              <a:spLocks noChangeArrowheads="1"/>
            </p:cNvSpPr>
            <p:nvPr/>
          </p:nvSpPr>
          <p:spPr bwMode="auto">
            <a:xfrm>
              <a:off x="4114800" y="260350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Calibri" pitchFamily="34" charset="0"/>
                </a:rPr>
                <a:t>W16x31</a:t>
              </a:r>
            </a:p>
          </p:txBody>
        </p:sp>
        <p:sp>
          <p:nvSpPr>
            <p:cNvPr id="17" name="TextBox 28"/>
            <p:cNvSpPr txBox="1">
              <a:spLocks noChangeArrowheads="1"/>
            </p:cNvSpPr>
            <p:nvPr/>
          </p:nvSpPr>
          <p:spPr bwMode="auto">
            <a:xfrm>
              <a:off x="4114800" y="382270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Calibri" pitchFamily="34" charset="0"/>
                </a:rPr>
                <a:t>W16x31</a:t>
              </a:r>
            </a:p>
          </p:txBody>
        </p:sp>
        <p:sp>
          <p:nvSpPr>
            <p:cNvPr id="18" name="TextBox 29"/>
            <p:cNvSpPr txBox="1">
              <a:spLocks noChangeArrowheads="1"/>
            </p:cNvSpPr>
            <p:nvPr/>
          </p:nvSpPr>
          <p:spPr bwMode="auto">
            <a:xfrm rot="16200000">
              <a:off x="3651250" y="313055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Calibri" pitchFamily="34" charset="0"/>
                </a:rPr>
                <a:t>W10x12</a:t>
              </a:r>
            </a:p>
          </p:txBody>
        </p:sp>
        <p:sp>
          <p:nvSpPr>
            <p:cNvPr id="19" name="TextBox 29"/>
            <p:cNvSpPr txBox="1">
              <a:spLocks noChangeArrowheads="1"/>
            </p:cNvSpPr>
            <p:nvPr/>
          </p:nvSpPr>
          <p:spPr bwMode="auto">
            <a:xfrm rot="16200000">
              <a:off x="4578350" y="313055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Calibri" pitchFamily="34" charset="0"/>
                </a:rPr>
                <a:t>W10x12</a:t>
              </a:r>
            </a:p>
          </p:txBody>
        </p:sp>
        <p:grpSp>
          <p:nvGrpSpPr>
            <p:cNvPr id="21" name="Group 61"/>
            <p:cNvGrpSpPr>
              <a:grpSpLocks/>
            </p:cNvGrpSpPr>
            <p:nvPr/>
          </p:nvGrpSpPr>
          <p:grpSpPr bwMode="auto">
            <a:xfrm>
              <a:off x="3429000" y="4267200"/>
              <a:ext cx="2209800" cy="76200"/>
              <a:chOff x="15697200" y="6477000"/>
              <a:chExt cx="1601788" cy="152400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 rot="10800000">
                <a:off x="15697200" y="6553200"/>
                <a:ext cx="1600638" cy="317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rot="5400000" flipH="1" flipV="1">
                <a:off x="17222213" y="6552624"/>
                <a:ext cx="152400" cy="115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rot="5400000" flipH="1" flipV="1">
                <a:off x="15621576" y="6552624"/>
                <a:ext cx="152400" cy="11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63"/>
            <p:cNvSpPr txBox="1">
              <a:spLocks noChangeArrowheads="1"/>
            </p:cNvSpPr>
            <p:nvPr/>
          </p:nvSpPr>
          <p:spPr bwMode="auto">
            <a:xfrm>
              <a:off x="4343400" y="403860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>
                  <a:solidFill>
                    <a:srgbClr val="FF0000"/>
                  </a:solidFill>
                  <a:latin typeface="Calibri" pitchFamily="34" charset="0"/>
                </a:rPr>
                <a:t>32’</a:t>
              </a:r>
            </a:p>
          </p:txBody>
        </p:sp>
        <p:grpSp>
          <p:nvGrpSpPr>
            <p:cNvPr id="26" name="Group 62"/>
            <p:cNvGrpSpPr>
              <a:grpSpLocks/>
            </p:cNvGrpSpPr>
            <p:nvPr/>
          </p:nvGrpSpPr>
          <p:grpSpPr bwMode="auto">
            <a:xfrm>
              <a:off x="6172200" y="2819400"/>
              <a:ext cx="152400" cy="992188"/>
              <a:chOff x="17983200" y="4800600"/>
              <a:chExt cx="152400" cy="1524794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 rot="5400000" flipH="1" flipV="1">
                <a:off x="17297004" y="5561409"/>
                <a:ext cx="1524794" cy="3175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7983200" y="4800600"/>
                <a:ext cx="152400" cy="24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7983200" y="6322954"/>
                <a:ext cx="152400" cy="24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64"/>
            <p:cNvSpPr txBox="1">
              <a:spLocks noChangeArrowheads="1"/>
            </p:cNvSpPr>
            <p:nvPr/>
          </p:nvSpPr>
          <p:spPr bwMode="auto">
            <a:xfrm>
              <a:off x="5867400" y="320040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 smtClean="0">
                  <a:solidFill>
                    <a:srgbClr val="FF0000"/>
                  </a:solidFill>
                  <a:latin typeface="Calibri" pitchFamily="34" charset="0"/>
                </a:rPr>
                <a:t>13’</a:t>
              </a:r>
              <a:endParaRPr lang="en-US" sz="1300" b="1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32" name="TextBox 29"/>
            <p:cNvSpPr txBox="1">
              <a:spLocks noChangeArrowheads="1"/>
            </p:cNvSpPr>
            <p:nvPr/>
          </p:nvSpPr>
          <p:spPr bwMode="auto">
            <a:xfrm rot="16200000">
              <a:off x="4121150" y="3130550"/>
              <a:ext cx="914400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Calibri" pitchFamily="34" charset="0"/>
                </a:rPr>
                <a:t>W10x12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11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429000"/>
            <a:ext cx="4800600" cy="222795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LIGHT WELL DESIGN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4038600" y="2362200"/>
            <a:ext cx="533400" cy="1295400"/>
          </a:xfrm>
          <a:prstGeom prst="downArrow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905000" y="2286000"/>
            <a:ext cx="3048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Reduce glazing 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and provide 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translucent glazing</a:t>
            </a: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447800" y="5410200"/>
            <a:ext cx="312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FINAL DESIGN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4" name="Picture 13" descr="3D View 5.tif"/>
          <p:cNvPicPr>
            <a:picLocks noChangeAspect="1"/>
          </p:cNvPicPr>
          <p:nvPr/>
        </p:nvPicPr>
        <p:blipFill>
          <a:blip r:embed="rId4">
            <a:lum bright="20000" contrast="20000"/>
          </a:blip>
          <a:stretch>
            <a:fillRect/>
          </a:stretch>
        </p:blipFill>
        <p:spPr>
          <a:xfrm>
            <a:off x="13716000" y="1219200"/>
            <a:ext cx="4529004" cy="4800600"/>
          </a:xfrm>
          <a:prstGeom prst="rect">
            <a:avLst/>
          </a:prstGeom>
        </p:spPr>
      </p:pic>
      <p:pic>
        <p:nvPicPr>
          <p:cNvPr id="19" name="Picture 18" descr="BIM_ScreenCapture_009.jpg"/>
          <p:cNvPicPr>
            <a:picLocks noChangeAspect="1"/>
          </p:cNvPicPr>
          <p:nvPr/>
        </p:nvPicPr>
        <p:blipFill>
          <a:blip r:embed="rId5" cstate="print"/>
          <a:srcRect l="10417" t="8889" r="1389" b="13257"/>
          <a:stretch>
            <a:fillRect/>
          </a:stretch>
        </p:blipFill>
        <p:spPr>
          <a:xfrm>
            <a:off x="9220200" y="1219200"/>
            <a:ext cx="4419600" cy="2743200"/>
          </a:xfrm>
          <a:prstGeom prst="rect">
            <a:avLst/>
          </a:prstGeom>
        </p:spPr>
      </p:pic>
      <p:pic>
        <p:nvPicPr>
          <p:cNvPr id="21" name="Picture 20" descr="BIM_ScreenCapture_011.jpg"/>
          <p:cNvPicPr>
            <a:picLocks noChangeAspect="1"/>
          </p:cNvPicPr>
          <p:nvPr/>
        </p:nvPicPr>
        <p:blipFill>
          <a:blip r:embed="rId6" cstate="print"/>
          <a:srcRect t="8304" b="19723"/>
          <a:stretch>
            <a:fillRect/>
          </a:stretch>
        </p:blipFill>
        <p:spPr>
          <a:xfrm>
            <a:off x="9220200" y="4038600"/>
            <a:ext cx="4404360" cy="1981200"/>
          </a:xfrm>
          <a:prstGeom prst="rect">
            <a:avLst/>
          </a:prstGeom>
        </p:spPr>
      </p:pic>
      <p:pic>
        <p:nvPicPr>
          <p:cNvPr id="22" name="Picture 21" descr="BIM_ScreenCapture_010.jpg"/>
          <p:cNvPicPr>
            <a:picLocks noChangeAspect="1"/>
          </p:cNvPicPr>
          <p:nvPr/>
        </p:nvPicPr>
        <p:blipFill>
          <a:blip r:embed="rId7" cstate="print"/>
          <a:srcRect b="1887"/>
          <a:stretch>
            <a:fillRect/>
          </a:stretch>
        </p:blipFill>
        <p:spPr>
          <a:xfrm>
            <a:off x="9220200" y="4038600"/>
            <a:ext cx="1514475" cy="1981200"/>
          </a:xfrm>
          <a:prstGeom prst="rect">
            <a:avLst/>
          </a:prstGeom>
        </p:spPr>
      </p:pic>
      <p:pic>
        <p:nvPicPr>
          <p:cNvPr id="13" name="Picture 12" descr="Prelim 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1600" y="457201"/>
            <a:ext cx="4724400" cy="1628338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181600" y="381000"/>
            <a:ext cx="312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SCHEMATIC DESIGN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867400" y="1447800"/>
            <a:ext cx="3276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15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Lighting: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Glazing Materiality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Low clearance fixtures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Main conduit run</a:t>
            </a:r>
          </a:p>
          <a:p>
            <a:endParaRPr lang="en-US" sz="15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Mechanical: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Solar heat gain 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Duct runs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Displacement ventilation</a:t>
            </a:r>
          </a:p>
          <a:p>
            <a:endParaRPr lang="en-US" sz="15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Landscaping: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Solar shading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Indoor/Exterior CO</a:t>
            </a:r>
            <a:r>
              <a:rPr lang="en-US" sz="1500" baseline="-25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levels</a:t>
            </a:r>
          </a:p>
          <a:p>
            <a:pPr lvl="1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1500" dirty="0" smtClean="0">
                <a:solidFill>
                  <a:schemeClr val="bg1"/>
                </a:solidFill>
                <a:latin typeface="Calibri" pitchFamily="34" charset="0"/>
              </a:rPr>
              <a:t> Solar panels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12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TYPICAL CLASSROOM DESIGN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9906000" y="1447800"/>
            <a:ext cx="2743200" cy="2286000"/>
            <a:chOff x="15087600" y="4267200"/>
            <a:chExt cx="2743200" cy="2286000"/>
          </a:xfrm>
        </p:grpSpPr>
        <p:grpSp>
          <p:nvGrpSpPr>
            <p:cNvPr id="8" name="Group 35"/>
            <p:cNvGrpSpPr>
              <a:grpSpLocks/>
            </p:cNvGrpSpPr>
            <p:nvPr/>
          </p:nvGrpSpPr>
          <p:grpSpPr bwMode="auto">
            <a:xfrm>
              <a:off x="15087600" y="4419600"/>
              <a:ext cx="2743200" cy="2133600"/>
              <a:chOff x="15087600" y="4419600"/>
              <a:chExt cx="2743200" cy="2133600"/>
            </a:xfrm>
          </p:grpSpPr>
          <p:grpSp>
            <p:nvGrpSpPr>
              <p:cNvPr id="10" name="Group 33"/>
              <p:cNvGrpSpPr>
                <a:grpSpLocks/>
              </p:cNvGrpSpPr>
              <p:nvPr/>
            </p:nvGrpSpPr>
            <p:grpSpPr bwMode="auto">
              <a:xfrm>
                <a:off x="15087600" y="4419600"/>
                <a:ext cx="2590800" cy="2133600"/>
                <a:chOff x="15087600" y="4419600"/>
                <a:chExt cx="2590800" cy="2133600"/>
              </a:xfrm>
            </p:grpSpPr>
            <p:pic>
              <p:nvPicPr>
                <p:cNvPr id="13" name="Picture 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50938" t="79265" r="43924" b="10156"/>
                <a:stretch>
                  <a:fillRect/>
                </a:stretch>
              </p:blipFill>
              <p:spPr bwMode="auto">
                <a:xfrm>
                  <a:off x="15087600" y="4419600"/>
                  <a:ext cx="2590800" cy="2133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" name="Rectangle 13"/>
                <p:cNvSpPr/>
                <p:nvPr/>
              </p:nvSpPr>
              <p:spPr>
                <a:xfrm>
                  <a:off x="15925800" y="4572000"/>
                  <a:ext cx="1143000" cy="2286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rot="5400000">
                  <a:off x="16916400" y="5486400"/>
                  <a:ext cx="914400" cy="1524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2" name="Rectangle 11"/>
              <p:cNvSpPr/>
              <p:nvPr/>
            </p:nvSpPr>
            <p:spPr>
              <a:xfrm>
                <a:off x="15163800" y="4419600"/>
                <a:ext cx="2667000" cy="3048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5400000">
              <a:off x="16497300" y="5219700"/>
              <a:ext cx="2133600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10896600" y="20574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  <a:latin typeface="Calibri" pitchFamily="34" charset="0"/>
              </a:rPr>
              <a:t>W16x31</a:t>
            </a: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9144000" y="1295400"/>
            <a:ext cx="4191000" cy="36933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STRUCTURE – Typical </a:t>
            </a:r>
            <a:r>
              <a:rPr lang="en-US" b="1" dirty="0">
                <a:solidFill>
                  <a:srgbClr val="00CC00"/>
                </a:solidFill>
                <a:latin typeface="Maiandra GD" pitchFamily="34" charset="0"/>
              </a:rPr>
              <a:t>Classroom Bay</a:t>
            </a: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0896600" y="31369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>
                <a:solidFill>
                  <a:schemeClr val="bg1"/>
                </a:solidFill>
                <a:latin typeface="Calibri" pitchFamily="34" charset="0"/>
              </a:rPr>
              <a:t>W16x31</a:t>
            </a: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10896600" y="28194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>
                <a:solidFill>
                  <a:schemeClr val="bg1"/>
                </a:solidFill>
                <a:latin typeface="Calibri" pitchFamily="34" charset="0"/>
              </a:rPr>
              <a:t>W16x31</a:t>
            </a:r>
          </a:p>
        </p:txBody>
      </p:sp>
      <p:sp>
        <p:nvSpPr>
          <p:cNvPr id="21" name="TextBox 27"/>
          <p:cNvSpPr txBox="1">
            <a:spLocks noChangeArrowheads="1"/>
          </p:cNvSpPr>
          <p:nvPr/>
        </p:nvSpPr>
        <p:spPr bwMode="auto">
          <a:xfrm>
            <a:off x="10896600" y="24384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  <a:latin typeface="Calibri" pitchFamily="34" charset="0"/>
              </a:rPr>
              <a:t>W16x31</a:t>
            </a:r>
          </a:p>
        </p:txBody>
      </p:sp>
      <p:sp>
        <p:nvSpPr>
          <p:cNvPr id="22" name="TextBox 28"/>
          <p:cNvSpPr txBox="1">
            <a:spLocks noChangeArrowheads="1"/>
          </p:cNvSpPr>
          <p:nvPr/>
        </p:nvSpPr>
        <p:spPr bwMode="auto">
          <a:xfrm>
            <a:off x="10896600" y="17526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  <a:latin typeface="Calibri" pitchFamily="34" charset="0"/>
              </a:rPr>
              <a:t>W16x31</a:t>
            </a:r>
          </a:p>
        </p:txBody>
      </p:sp>
      <p:sp>
        <p:nvSpPr>
          <p:cNvPr id="23" name="TextBox 29"/>
          <p:cNvSpPr txBox="1">
            <a:spLocks noChangeArrowheads="1"/>
          </p:cNvSpPr>
          <p:nvPr/>
        </p:nvSpPr>
        <p:spPr bwMode="auto">
          <a:xfrm rot="16200000">
            <a:off x="9836150" y="252095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>
                <a:solidFill>
                  <a:schemeClr val="bg1"/>
                </a:solidFill>
                <a:latin typeface="Calibri" pitchFamily="34" charset="0"/>
              </a:rPr>
              <a:t>W21x48</a:t>
            </a:r>
          </a:p>
        </p:txBody>
      </p:sp>
      <p:sp>
        <p:nvSpPr>
          <p:cNvPr id="24" name="TextBox 30"/>
          <p:cNvSpPr txBox="1">
            <a:spLocks noChangeArrowheads="1"/>
          </p:cNvSpPr>
          <p:nvPr/>
        </p:nvSpPr>
        <p:spPr bwMode="auto">
          <a:xfrm rot="16200000">
            <a:off x="11766550" y="2635250"/>
            <a:ext cx="990600" cy="2921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chemeClr val="bg1"/>
                </a:solidFill>
                <a:latin typeface="Calibri" pitchFamily="34" charset="0"/>
              </a:rPr>
              <a:t>W21x48</a:t>
            </a:r>
          </a:p>
        </p:txBody>
      </p: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9525000" y="3124200"/>
            <a:ext cx="914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>
                <a:solidFill>
                  <a:schemeClr val="bg1"/>
                </a:solidFill>
                <a:latin typeface="Calibri" pitchFamily="34" charset="0"/>
              </a:rPr>
              <a:t>Columns W10x49</a:t>
            </a:r>
          </a:p>
        </p:txBody>
      </p:sp>
      <p:grpSp>
        <p:nvGrpSpPr>
          <p:cNvPr id="26" name="Group 62"/>
          <p:cNvGrpSpPr>
            <a:grpSpLocks/>
          </p:cNvGrpSpPr>
          <p:nvPr/>
        </p:nvGrpSpPr>
        <p:grpSpPr bwMode="auto">
          <a:xfrm>
            <a:off x="12801600" y="1981200"/>
            <a:ext cx="152400" cy="1525588"/>
            <a:chOff x="17983200" y="4800600"/>
            <a:chExt cx="152400" cy="1524794"/>
          </a:xfrm>
        </p:grpSpPr>
        <p:cxnSp>
          <p:nvCxnSpPr>
            <p:cNvPr id="27" name="Straight Arrow Connector 26"/>
            <p:cNvCxnSpPr/>
            <p:nvPr/>
          </p:nvCxnSpPr>
          <p:spPr>
            <a:xfrm rot="5400000" flipH="1" flipV="1">
              <a:off x="17297798" y="5562203"/>
              <a:ext cx="1523207" cy="3175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7983200" y="4800600"/>
              <a:ext cx="152400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7983200" y="6322221"/>
              <a:ext cx="152400" cy="15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61"/>
          <p:cNvGrpSpPr>
            <a:grpSpLocks/>
          </p:cNvGrpSpPr>
          <p:nvPr/>
        </p:nvGrpSpPr>
        <p:grpSpPr bwMode="auto">
          <a:xfrm>
            <a:off x="10515600" y="3657600"/>
            <a:ext cx="1601788" cy="152400"/>
            <a:chOff x="15697200" y="6477000"/>
            <a:chExt cx="1601788" cy="152400"/>
          </a:xfrm>
        </p:grpSpPr>
        <p:cxnSp>
          <p:nvCxnSpPr>
            <p:cNvPr id="32" name="Straight Arrow Connector 31"/>
            <p:cNvCxnSpPr/>
            <p:nvPr/>
          </p:nvCxnSpPr>
          <p:spPr>
            <a:xfrm rot="10800000">
              <a:off x="15697200" y="6553200"/>
              <a:ext cx="1600200" cy="1588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 flipH="1" flipV="1">
              <a:off x="17221994" y="6552406"/>
              <a:ext cx="1524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 flipH="1" flipV="1">
              <a:off x="15621794" y="6552406"/>
              <a:ext cx="15240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63"/>
          <p:cNvSpPr txBox="1">
            <a:spLocks noChangeArrowheads="1"/>
          </p:cNvSpPr>
          <p:nvPr/>
        </p:nvSpPr>
        <p:spPr bwMode="auto">
          <a:xfrm>
            <a:off x="11049000" y="34290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dirty="0">
                <a:solidFill>
                  <a:srgbClr val="FF0000"/>
                </a:solidFill>
                <a:latin typeface="Calibri" pitchFamily="34" charset="0"/>
              </a:rPr>
              <a:t>32’</a:t>
            </a:r>
          </a:p>
        </p:txBody>
      </p:sp>
      <p:sp>
        <p:nvSpPr>
          <p:cNvPr id="36" name="TextBox 64"/>
          <p:cNvSpPr txBox="1">
            <a:spLocks noChangeArrowheads="1"/>
          </p:cNvSpPr>
          <p:nvPr/>
        </p:nvSpPr>
        <p:spPr bwMode="auto">
          <a:xfrm>
            <a:off x="12496800" y="2590800"/>
            <a:ext cx="914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>
                <a:solidFill>
                  <a:srgbClr val="FF0000"/>
                </a:solidFill>
                <a:latin typeface="Calibri" pitchFamily="34" charset="0"/>
              </a:rPr>
              <a:t>28’</a:t>
            </a:r>
          </a:p>
        </p:txBody>
      </p:sp>
      <p:sp>
        <p:nvSpPr>
          <p:cNvPr id="38" name="TextBox 24"/>
          <p:cNvSpPr txBox="1">
            <a:spLocks noChangeArrowheads="1"/>
          </p:cNvSpPr>
          <p:nvPr/>
        </p:nvSpPr>
        <p:spPr bwMode="auto">
          <a:xfrm>
            <a:off x="13944600" y="3056930"/>
            <a:ext cx="4191000" cy="14773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MECHANICAL </a:t>
            </a:r>
            <a:endParaRPr lang="en-US" dirty="0" smtClean="0">
              <a:solidFill>
                <a:schemeClr val="bg1"/>
              </a:solidFill>
              <a:latin typeface="Maiandra GD" pitchFamily="34" charset="0"/>
            </a:endParaRP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Ceiling supply with return plenum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Each classroom has its own zone </a:t>
            </a:r>
          </a:p>
          <a:p>
            <a:endParaRPr lang="en-US" b="1" dirty="0" smtClean="0">
              <a:solidFill>
                <a:srgbClr val="00CC00"/>
              </a:solidFill>
              <a:latin typeface="Maiandra GD" pitchFamily="34" charset="0"/>
            </a:endParaRPr>
          </a:p>
          <a:p>
            <a:endParaRPr lang="en-US" b="1" dirty="0">
              <a:solidFill>
                <a:srgbClr val="00CC00"/>
              </a:solidFill>
              <a:latin typeface="Maiandra GD" pitchFamily="34" charset="0"/>
            </a:endParaRP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13944600" y="1524000"/>
            <a:ext cx="35052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LIGHTING 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Indirect Linear Florescent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Daylight control sensors  </a:t>
            </a:r>
            <a:endParaRPr lang="en-US" dirty="0">
              <a:solidFill>
                <a:schemeClr val="bg1"/>
              </a:solidFill>
              <a:latin typeface="Maiandra GD" pitchFamily="34" charset="0"/>
            </a:endParaRPr>
          </a:p>
        </p:txBody>
      </p:sp>
      <p:pic>
        <p:nvPicPr>
          <p:cNvPr id="39" name="Picture 38" descr="Class Interior.jpg"/>
          <p:cNvPicPr>
            <a:picLocks noChangeAspect="1"/>
          </p:cNvPicPr>
          <p:nvPr/>
        </p:nvPicPr>
        <p:blipFill>
          <a:blip r:embed="rId4">
            <a:lum bright="17000"/>
          </a:blip>
          <a:stretch>
            <a:fillRect/>
          </a:stretch>
        </p:blipFill>
        <p:spPr>
          <a:xfrm>
            <a:off x="1600200" y="735629"/>
            <a:ext cx="6705600" cy="520797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TYPICAL CLASSROOM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13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n-lt"/>
              </a:rPr>
              <a:t>CLASH DETECTION</a:t>
            </a:r>
            <a:endParaRPr lang="en-US" sz="3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9982200" y="4791670"/>
            <a:ext cx="74676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OPERATOR ERROR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Duct/beam clash between the 2</a:t>
            </a:r>
            <a:r>
              <a:rPr lang="en-US" baseline="30000" dirty="0" smtClean="0">
                <a:solidFill>
                  <a:schemeClr val="bg1"/>
                </a:solidFill>
                <a:latin typeface="Maiandra GD" pitchFamily="34" charset="0"/>
              </a:rPr>
              <a:t>nd</a:t>
            </a: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and 3</a:t>
            </a:r>
            <a:r>
              <a:rPr lang="en-US" baseline="30000" dirty="0" smtClean="0">
                <a:solidFill>
                  <a:schemeClr val="bg1"/>
                </a:solidFill>
                <a:latin typeface="Maiandra GD" pitchFamily="34" charset="0"/>
              </a:rPr>
              <a:t>rd</a:t>
            </a: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floor East mechanical rooms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Clash was detected in Navisworks and fixed in Revit</a:t>
            </a:r>
          </a:p>
        </p:txBody>
      </p:sp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9982200" y="1371600"/>
            <a:ext cx="72390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OVERVIEW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Found in Navisworks:  &gt;5000 clashes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Problems with exporting from Revit</a:t>
            </a:r>
          </a:p>
        </p:txBody>
      </p:sp>
      <p:pic>
        <p:nvPicPr>
          <p:cNvPr id="1026" name="Picture 2" descr="Y:\ARCH 497 Group 1\Peter\Presentation 4\Fixing the Duct-Beam clash in Revit.jpg"/>
          <p:cNvPicPr>
            <a:picLocks noChangeAspect="1" noChangeArrowheads="1"/>
          </p:cNvPicPr>
          <p:nvPr/>
        </p:nvPicPr>
        <p:blipFill>
          <a:blip r:embed="rId3"/>
          <a:srcRect l="26250" t="18750" r="2813" b="10000"/>
          <a:stretch>
            <a:fillRect/>
          </a:stretch>
        </p:blipFill>
        <p:spPr bwMode="auto">
          <a:xfrm>
            <a:off x="1752600" y="3124200"/>
            <a:ext cx="4343400" cy="3271613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/>
        </p:nvPicPr>
        <p:blipFill>
          <a:blip r:embed="rId4"/>
          <a:srcRect l="38906" t="37500" r="45469" b="15000"/>
          <a:stretch>
            <a:fillRect/>
          </a:stretch>
        </p:blipFill>
        <p:spPr bwMode="auto">
          <a:xfrm>
            <a:off x="5867400" y="457200"/>
            <a:ext cx="2713327" cy="2263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5"/>
          <a:srcRect l="25517" t="27333" r="38043" b="11250"/>
          <a:stretch>
            <a:fillRect/>
          </a:stretch>
        </p:blipFill>
        <p:spPr bwMode="auto">
          <a:xfrm>
            <a:off x="10515600" y="2484527"/>
            <a:ext cx="6019800" cy="193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1752600" y="762000"/>
            <a:ext cx="3657600" cy="36933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CLASH FOUND IN NAVISWORKS</a:t>
            </a: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3048000" y="2362200"/>
            <a:ext cx="2590800" cy="36933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CLASH FIXED IN REVIT</a:t>
            </a:r>
          </a:p>
        </p:txBody>
      </p:sp>
      <p:sp>
        <p:nvSpPr>
          <p:cNvPr id="15" name="Bent-Up Arrow 14"/>
          <p:cNvSpPr/>
          <p:nvPr/>
        </p:nvSpPr>
        <p:spPr>
          <a:xfrm rot="10800000">
            <a:off x="2057400" y="2438399"/>
            <a:ext cx="990599" cy="533400"/>
          </a:xfrm>
          <a:prstGeom prst="bentUpArrow">
            <a:avLst>
              <a:gd name="adj1" fmla="val 24613"/>
              <a:gd name="adj2" fmla="val 25000"/>
              <a:gd name="adj3" fmla="val 2925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ent-Up Arrow 15"/>
          <p:cNvSpPr/>
          <p:nvPr/>
        </p:nvSpPr>
        <p:spPr>
          <a:xfrm rot="5400000">
            <a:off x="4838700" y="800100"/>
            <a:ext cx="533399" cy="1219200"/>
          </a:xfrm>
          <a:prstGeom prst="bentUpArrow">
            <a:avLst>
              <a:gd name="adj1" fmla="val 24613"/>
              <a:gd name="adj2" fmla="val 25000"/>
              <a:gd name="adj3" fmla="val 2925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rgbClr val="00CC00"/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14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n-lt"/>
              </a:rPr>
              <a:t>CLASH DETECTION</a:t>
            </a:r>
            <a:endParaRPr lang="en-US" sz="3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9982200" y="1600200"/>
            <a:ext cx="71628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STRUCTURAL ~ PROGRAMMING FLAWS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Automatic beam connection problems in atrium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Non-perpendicular connections did not work</a:t>
            </a:r>
          </a:p>
        </p:txBody>
      </p:sp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10058400" y="3170872"/>
            <a:ext cx="71628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MECHANICAL ~ PROGRAMMING FLAWS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Duct/pipe clashes with walls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Analogy:  Placing a door/window removes an opening in the wall.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Why can’t this apply for ducts/pipes?</a:t>
            </a:r>
          </a:p>
        </p:txBody>
      </p:sp>
      <p:pic>
        <p:nvPicPr>
          <p:cNvPr id="9" name="Picture 8"/>
          <p:cNvPicPr/>
          <p:nvPr/>
        </p:nvPicPr>
        <p:blipFill>
          <a:blip r:embed="rId3"/>
          <a:srcRect l="28828" t="25000" r="56250" b="21583"/>
          <a:stretch>
            <a:fillRect/>
          </a:stretch>
        </p:blipFill>
        <p:spPr bwMode="auto">
          <a:xfrm>
            <a:off x="5943600" y="457200"/>
            <a:ext cx="2690594" cy="193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4"/>
          <a:srcRect r="50250"/>
          <a:stretch>
            <a:fillRect/>
          </a:stretch>
        </p:blipFill>
        <p:spPr bwMode="auto">
          <a:xfrm>
            <a:off x="1752600" y="3124200"/>
            <a:ext cx="4343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752600" y="762000"/>
            <a:ext cx="3657600" cy="36933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CLASH FOUND IN NAVISWORKS</a:t>
            </a:r>
          </a:p>
        </p:txBody>
      </p: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3048000" y="2373868"/>
            <a:ext cx="2590800" cy="36933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CLASH FIXED IN REVIT</a:t>
            </a:r>
          </a:p>
        </p:txBody>
      </p:sp>
      <p:sp>
        <p:nvSpPr>
          <p:cNvPr id="14" name="Bent-Up Arrow 13"/>
          <p:cNvSpPr/>
          <p:nvPr/>
        </p:nvSpPr>
        <p:spPr>
          <a:xfrm rot="10800000">
            <a:off x="2057400" y="2438399"/>
            <a:ext cx="990599" cy="533400"/>
          </a:xfrm>
          <a:prstGeom prst="bentUpArrow">
            <a:avLst>
              <a:gd name="adj1" fmla="val 24613"/>
              <a:gd name="adj2" fmla="val 25000"/>
              <a:gd name="adj3" fmla="val 2925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Bent-Up Arrow 14"/>
          <p:cNvSpPr/>
          <p:nvPr/>
        </p:nvSpPr>
        <p:spPr>
          <a:xfrm rot="5400000">
            <a:off x="4838700" y="800100"/>
            <a:ext cx="533399" cy="1219200"/>
          </a:xfrm>
          <a:prstGeom prst="bentUpArrow">
            <a:avLst>
              <a:gd name="adj1" fmla="val 24613"/>
              <a:gd name="adj2" fmla="val 25000"/>
              <a:gd name="adj3" fmla="val 2925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rgbClr val="00CC00"/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15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n-lt"/>
              </a:rPr>
              <a:t>4D MODEL</a:t>
            </a:r>
            <a:endParaRPr lang="en-US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9601200" y="1295400"/>
            <a:ext cx="815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" name="Timeliner-TimeLin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906000" y="1219200"/>
            <a:ext cx="7448550" cy="4007810"/>
          </a:xfrm>
          <a:prstGeom prst="rect">
            <a:avLst/>
          </a:prstGeom>
        </p:spPr>
      </p:pic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1371600" y="609600"/>
            <a:ext cx="7467600" cy="406265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b="1" dirty="0" err="1" smtClean="0">
                <a:solidFill>
                  <a:srgbClr val="00CC00"/>
                </a:solidFill>
                <a:latin typeface="Maiandra GD" pitchFamily="34" charset="0"/>
              </a:rPr>
              <a:t>Revit</a:t>
            </a:r>
            <a:r>
              <a:rPr lang="en-US" sz="2600" b="1" dirty="0" smtClean="0">
                <a:solidFill>
                  <a:srgbClr val="00CC00"/>
                </a:solidFill>
                <a:latin typeface="Maiandra GD" pitchFamily="34" charset="0"/>
              </a:rPr>
              <a:t> Architecture 2009</a:t>
            </a:r>
          </a:p>
          <a:p>
            <a:endParaRPr lang="en-US" sz="3600" b="1" dirty="0" smtClean="0">
              <a:solidFill>
                <a:srgbClr val="00CC00"/>
              </a:solidFill>
              <a:latin typeface="Maiandra GD" pitchFamily="34" charset="0"/>
            </a:endParaRPr>
          </a:p>
          <a:p>
            <a:r>
              <a:rPr lang="en-US" sz="2600" b="1" dirty="0" err="1" smtClean="0">
                <a:solidFill>
                  <a:srgbClr val="00CC00"/>
                </a:solidFill>
                <a:latin typeface="Maiandra GD" pitchFamily="34" charset="0"/>
              </a:rPr>
              <a:t>Revit</a:t>
            </a:r>
            <a:r>
              <a:rPr lang="en-US" sz="2600" b="1" dirty="0" smtClean="0">
                <a:solidFill>
                  <a:srgbClr val="00CC00"/>
                </a:solidFill>
                <a:latin typeface="Maiandra GD" pitchFamily="34" charset="0"/>
              </a:rPr>
              <a:t> MEP 2009              </a:t>
            </a:r>
            <a:r>
              <a:rPr lang="en-US" sz="2600" b="1" dirty="0" err="1" smtClean="0">
                <a:solidFill>
                  <a:srgbClr val="00CC00"/>
                </a:solidFill>
                <a:latin typeface="Maiandra GD" pitchFamily="34" charset="0"/>
              </a:rPr>
              <a:t>Revit</a:t>
            </a:r>
            <a:r>
              <a:rPr lang="en-US" sz="2600" b="1" dirty="0" smtClean="0">
                <a:solidFill>
                  <a:srgbClr val="00CC00"/>
                </a:solidFill>
                <a:latin typeface="Maiandra GD" pitchFamily="34" charset="0"/>
              </a:rPr>
              <a:t> Structure 2009</a:t>
            </a:r>
          </a:p>
          <a:p>
            <a:endParaRPr lang="en-US" sz="3600" b="1" dirty="0" smtClean="0">
              <a:solidFill>
                <a:srgbClr val="00CC00"/>
              </a:solidFill>
              <a:latin typeface="Maiandra GD" pitchFamily="34" charset="0"/>
            </a:endParaRPr>
          </a:p>
          <a:p>
            <a:r>
              <a:rPr lang="en-US" sz="2600" b="1" dirty="0" smtClean="0">
                <a:solidFill>
                  <a:srgbClr val="00CC00"/>
                </a:solidFill>
                <a:latin typeface="Maiandra GD" pitchFamily="34" charset="0"/>
              </a:rPr>
              <a:t>R.S. Means Cost and Productivity Data</a:t>
            </a:r>
          </a:p>
          <a:p>
            <a:endParaRPr lang="en-US" sz="3600" b="1" dirty="0" smtClean="0">
              <a:solidFill>
                <a:srgbClr val="00CC00"/>
              </a:solidFill>
              <a:latin typeface="Maiandra GD" pitchFamily="34" charset="0"/>
            </a:endParaRPr>
          </a:p>
          <a:p>
            <a:r>
              <a:rPr lang="en-US" sz="2600" b="1" dirty="0" smtClean="0">
                <a:solidFill>
                  <a:srgbClr val="00CC00"/>
                </a:solidFill>
                <a:latin typeface="Maiandra GD" pitchFamily="34" charset="0"/>
              </a:rPr>
              <a:t>Microsoft Project</a:t>
            </a:r>
          </a:p>
          <a:p>
            <a:endParaRPr lang="en-US" sz="3600" b="1" dirty="0" smtClean="0">
              <a:solidFill>
                <a:srgbClr val="00CC00"/>
              </a:solidFill>
              <a:latin typeface="Maiandra GD" pitchFamily="34" charset="0"/>
            </a:endParaRPr>
          </a:p>
        </p:txBody>
      </p:sp>
      <p:sp>
        <p:nvSpPr>
          <p:cNvPr id="14" name="Bent Arrow 13"/>
          <p:cNvSpPr/>
          <p:nvPr/>
        </p:nvSpPr>
        <p:spPr>
          <a:xfrm rot="10800000">
            <a:off x="4038600" y="3048000"/>
            <a:ext cx="762000" cy="9144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3274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384801" y="5486400"/>
            <a:ext cx="4312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00CC00"/>
                </a:solidFill>
                <a:latin typeface="Maiandra GD" pitchFamily="34" charset="0"/>
              </a:rPr>
              <a:t>Navisworks</a:t>
            </a:r>
            <a:r>
              <a:rPr lang="en-US" sz="2800" b="1" dirty="0" smtClean="0">
                <a:solidFill>
                  <a:srgbClr val="00CC00"/>
                </a:solidFill>
                <a:latin typeface="Maiandra GD" pitchFamily="34" charset="0"/>
              </a:rPr>
              <a:t> Manage 2009</a:t>
            </a:r>
            <a:endParaRPr lang="en-US" sz="2800" dirty="0" smtClean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17" name="L-Shape 16"/>
          <p:cNvSpPr/>
          <p:nvPr/>
        </p:nvSpPr>
        <p:spPr>
          <a:xfrm rot="10800000">
            <a:off x="5257800" y="685800"/>
            <a:ext cx="3200400" cy="5029200"/>
          </a:xfrm>
          <a:prstGeom prst="corner">
            <a:avLst>
              <a:gd name="adj1" fmla="val 6956"/>
              <a:gd name="adj2" fmla="val 5752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ent-Up Arrow 15"/>
          <p:cNvSpPr/>
          <p:nvPr/>
        </p:nvSpPr>
        <p:spPr>
          <a:xfrm rot="5400000">
            <a:off x="6210300" y="876300"/>
            <a:ext cx="1752600" cy="8229600"/>
          </a:xfrm>
          <a:prstGeom prst="bentUpArrow">
            <a:avLst>
              <a:gd name="adj1" fmla="val 11749"/>
              <a:gd name="adj2" fmla="val 9245"/>
              <a:gd name="adj3" fmla="val 20859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16</a:t>
            </a:r>
            <a:endParaRPr lang="en-US" sz="2600" dirty="0">
              <a:solidFill>
                <a:srgbClr val="00CC00"/>
              </a:solidFill>
            </a:endParaRPr>
          </a:p>
        </p:txBody>
      </p:sp>
      <p:sp>
        <p:nvSpPr>
          <p:cNvPr id="20" name="Quad Arrow 19"/>
          <p:cNvSpPr/>
          <p:nvPr/>
        </p:nvSpPr>
        <p:spPr>
          <a:xfrm>
            <a:off x="4038600" y="1066800"/>
            <a:ext cx="1066800" cy="1371600"/>
          </a:xfrm>
          <a:prstGeom prst="quadArrow">
            <a:avLst>
              <a:gd name="adj1" fmla="val 17738"/>
              <a:gd name="adj2" fmla="val 18929"/>
              <a:gd name="adj3" fmla="val 225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0200" y="0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n-lt"/>
              </a:rPr>
              <a:t>CONSTRUCTABILITY &amp; VALUE ENGINEERING</a:t>
            </a:r>
            <a:endParaRPr lang="en-US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9601200" y="1295400"/>
            <a:ext cx="815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9677400" y="1371600"/>
            <a:ext cx="7162800" cy="64633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Photovoltaic Panels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Energy savings</a:t>
            </a:r>
          </a:p>
        </p:txBody>
      </p:sp>
      <p:sp>
        <p:nvSpPr>
          <p:cNvPr id="8" name="TextBox 24"/>
          <p:cNvSpPr txBox="1">
            <a:spLocks noChangeArrowheads="1"/>
          </p:cNvSpPr>
          <p:nvPr/>
        </p:nvSpPr>
        <p:spPr bwMode="auto">
          <a:xfrm>
            <a:off x="9677400" y="2858869"/>
            <a:ext cx="4648200" cy="14773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Recycled Materials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3-Form recycled materials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Adds color to playful atmosphere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Partially transparent to allow light through</a:t>
            </a: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9677400" y="4306669"/>
            <a:ext cx="71628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Insulated Concrete Forms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Structural and non-structural use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 wasted formwork</a:t>
            </a: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9677400" y="5221069"/>
            <a:ext cx="7162800" cy="64633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Geothermal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Used throughout building</a:t>
            </a: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9677400" y="2009001"/>
            <a:ext cx="71628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Light Wells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Supply sunlight within building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Size was reduced to save material and cooling cost</a:t>
            </a:r>
          </a:p>
        </p:txBody>
      </p: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1447800" y="408325"/>
            <a:ext cx="7162800" cy="2739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CC00"/>
                </a:solidFill>
                <a:latin typeface="Maiandra GD" pitchFamily="34" charset="0"/>
              </a:rPr>
              <a:t>Long Lead Time Items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Structural columns and framing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Curtain wall systems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Photovoltaic panels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Insulated Concrete Forms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Geothermal system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Custom AHU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3-Form wall systems for media room, computer classrooms, typical classrooms, and office area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5814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581400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35814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6" descr="3 form.jpg"/>
          <p:cNvPicPr>
            <a:picLocks noChangeAspect="1"/>
          </p:cNvPicPr>
          <p:nvPr/>
        </p:nvPicPr>
        <p:blipFill>
          <a:blip r:embed="rId6">
            <a:lum bright="20000" contrast="20000"/>
          </a:blip>
          <a:stretch>
            <a:fillRect/>
          </a:stretch>
        </p:blipFill>
        <p:spPr>
          <a:xfrm>
            <a:off x="14097000" y="3124200"/>
            <a:ext cx="3733800" cy="279797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17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n-lt"/>
              </a:rPr>
              <a:t>DETAILED STRUCTURAL ESTIMATE</a:t>
            </a:r>
            <a:endParaRPr lang="en-US" sz="36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8973800" y="2286000"/>
          <a:ext cx="3962400" cy="558165"/>
        </p:xfrm>
        <a:graphic>
          <a:graphicData uri="http://schemas.openxmlformats.org/drawingml/2006/table">
            <a:tbl>
              <a:tblPr/>
              <a:tblGrid>
                <a:gridCol w="3962400"/>
              </a:tblGrid>
              <a:tr h="533400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$       3,425,270.65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066802" y="152401"/>
          <a:ext cx="7772395" cy="6846299"/>
        </p:xfrm>
        <a:graphic>
          <a:graphicData uri="http://schemas.openxmlformats.org/drawingml/2006/table">
            <a:tbl>
              <a:tblPr/>
              <a:tblGrid>
                <a:gridCol w="995081"/>
                <a:gridCol w="1936376"/>
                <a:gridCol w="573741"/>
                <a:gridCol w="573741"/>
                <a:gridCol w="573741"/>
                <a:gridCol w="573741"/>
                <a:gridCol w="573741"/>
                <a:gridCol w="573741"/>
                <a:gridCol w="573741"/>
                <a:gridCol w="824751"/>
              </a:tblGrid>
              <a:tr h="420392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Structural Column Schedule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46955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Mark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Family and Type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Base Level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Assembly Description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Count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Length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Volume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Tons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Daily Outputs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0.51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0.41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133.5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0.49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W10X49: 26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385.5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1.41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9.44475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0.373546512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A: 26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385.5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1.41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9.44475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0.373546512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0.92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0.86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W10X49: 45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16.6355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0.657945736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0.49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W16X77: 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1.15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7.6615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0.202235772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B: 54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3.63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24.297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0.860181509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0.72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151.42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0.55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W10X49: 38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566.42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2.07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13.87729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0.548856589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0.49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W16X77: 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1.15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7.6615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0.202235772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C: 47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765.42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3.22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21.53879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0.751092362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0.77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0.85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154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3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Superstructure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0.61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W-Wide Flange-Column: W10X49: 41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2.22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14.9205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0.590116279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D: 41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2.22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14.9205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0.590116279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231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Grand total: 168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2637.92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10.48 CY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70.20104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2.574936661</a:t>
                      </a:r>
                    </a:p>
                  </a:txBody>
                  <a:tcPr marL="3157" marR="3157" marT="31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8686800" y="1905000"/>
            <a:ext cx="1447800" cy="129540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0134600" y="1295401"/>
          <a:ext cx="8054317" cy="8442068"/>
        </p:xfrm>
        <a:graphic>
          <a:graphicData uri="http://schemas.openxmlformats.org/drawingml/2006/table">
            <a:tbl>
              <a:tblPr/>
              <a:tblGrid>
                <a:gridCol w="404602"/>
                <a:gridCol w="503685"/>
                <a:gridCol w="503685"/>
                <a:gridCol w="503685"/>
                <a:gridCol w="1248718"/>
                <a:gridCol w="503685"/>
                <a:gridCol w="503685"/>
                <a:gridCol w="503685"/>
                <a:gridCol w="503685"/>
                <a:gridCol w="745033"/>
                <a:gridCol w="587633"/>
                <a:gridCol w="860461"/>
                <a:gridCol w="682075"/>
              </a:tblGrid>
              <a:tr h="5691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278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033116100740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concrete, ready mix, lightweight, 110 #/C.F., 2500 psi, includes lightweight aggregate, sand, portland cement and water, excludes all additives and treatments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C.Y.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138.00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-  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   -  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138.00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6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051223177150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Column, structural, 2-tier, W12x50, A992 steel, incl shop primer, splice plates, bolts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1032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82.50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2.36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1.69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86.55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6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398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051223177350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Column, structural, 2-tier, W14x74, A992 steel, incl shop primer, splice plates, bolts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0.057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122.00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2.48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1.77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126.25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1788.5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051223750600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W10x12, A992 steel, shop fabricated, incl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0.093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19.80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4.06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2.90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26.76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1924.5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051223751300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W12x22, A992 steel, shop fabricated, incl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36.50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2.77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1.98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41.25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7482.5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051223752900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W16x31, A992 steel, shop fabricated, incl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51.00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2.71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1.93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55.64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849.33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051223753500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W18x40, A992 steel, shop fabricated,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incl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0.083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66.00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3.67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1.95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71.62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2446.34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051223754300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W21x50, A992 steel, shop fabricated, incl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1064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0.075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82.50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3.32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1.76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87.58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85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287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051223754740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Structural steel member, 100-ton project, 1 to 2 story building, W21x93, A992 steel, shop fabricated, incl shop primer, bolted connections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E5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0.08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153.00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3.53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1.88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158.41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78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052116502440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Longspan joist, LH Series, 40-ton job lots, 40LH10, 21 plf, spans to 96', shop fabricated, incl shop primer, bolted cross bridging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E7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0.036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23.50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1.60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0.91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26.01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78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6182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052119100540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Open web bar joist, K Series, 40-ton job lots, 22K5, 8.8 plf, 30' to 50' spans, shop fabricated, incl shop primer, horizontal bridging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E7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8.80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1.76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1.00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11.56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6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48274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053113503500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Metal decking, steel, open type, wide rib, galvanized, under 50 Sq, 3" D, 16 ga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0.011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7.05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0.48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0.04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7.57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6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22440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053113503400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Metal decking, steel, open type, wide rib, galvanized, under 50 Sq, 3" D, 18 ga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E4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3200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S.F.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5.35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0.45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$                0.04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$          5.84 </a:t>
                      </a:r>
                    </a:p>
                  </a:txBody>
                  <a:tcPr marL="2276" marR="2276" marT="2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Bent Arrow 12"/>
          <p:cNvSpPr/>
          <p:nvPr/>
        </p:nvSpPr>
        <p:spPr>
          <a:xfrm rot="5400000">
            <a:off x="19735800" y="76200"/>
            <a:ext cx="1143000" cy="2971800"/>
          </a:xfrm>
          <a:prstGeom prst="bentArrow">
            <a:avLst>
              <a:gd name="adj1" fmla="val 30000"/>
              <a:gd name="adj2" fmla="val 41250"/>
              <a:gd name="adj3" fmla="val 225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" name="Picture 13" descr="structu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1399" y="3048000"/>
            <a:ext cx="4379733" cy="3200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18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238976" y="4495800"/>
            <a:ext cx="2552224" cy="1524000"/>
            <a:chOff x="5982176" y="304800"/>
            <a:chExt cx="2552224" cy="1524000"/>
          </a:xfrm>
        </p:grpSpPr>
        <p:pic>
          <p:nvPicPr>
            <p:cNvPr id="14338" name="Picture 2" descr="http://7center.ir/images/Autodesk%20Revit%20Structure%202009.jpg"/>
            <p:cNvPicPr>
              <a:picLocks noChangeAspect="1" noChangeArrowheads="1"/>
            </p:cNvPicPr>
            <p:nvPr/>
          </p:nvPicPr>
          <p:blipFill>
            <a:blip r:embed="rId3"/>
            <a:srcRect t="5333" b="48290"/>
            <a:stretch>
              <a:fillRect/>
            </a:stretch>
          </p:blipFill>
          <p:spPr bwMode="auto">
            <a:xfrm>
              <a:off x="5982176" y="304800"/>
              <a:ext cx="2552224" cy="1524000"/>
            </a:xfrm>
            <a:prstGeom prst="rect">
              <a:avLst/>
            </a:prstGeom>
            <a:noFill/>
          </p:spPr>
        </p:pic>
        <p:sp>
          <p:nvSpPr>
            <p:cNvPr id="16" name="Rectangle 15"/>
            <p:cNvSpPr/>
            <p:nvPr/>
          </p:nvSpPr>
          <p:spPr>
            <a:xfrm>
              <a:off x="7772400" y="1066800"/>
              <a:ext cx="6858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52812" t="24219" r="3125" b="28125"/>
          <a:stretch>
            <a:fillRect/>
          </a:stretch>
        </p:blipFill>
        <p:spPr bwMode="auto">
          <a:xfrm>
            <a:off x="2514600" y="609600"/>
            <a:ext cx="4227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BIM EXPERIENCE 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Up Arrow 8"/>
          <p:cNvSpPr/>
          <p:nvPr/>
        </p:nvSpPr>
        <p:spPr>
          <a:xfrm rot="10800000">
            <a:off x="4419600" y="2590800"/>
            <a:ext cx="719696" cy="1371600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495800" y="4724400"/>
            <a:ext cx="914400" cy="381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REVIT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9677400" y="1295400"/>
          <a:ext cx="8153400" cy="5257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7800"/>
                <a:gridCol w="2717800"/>
                <a:gridCol w="2717800"/>
              </a:tblGrid>
              <a:tr h="5842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SOFTWARE</a:t>
                      </a:r>
                      <a:r>
                        <a:rPr lang="en-US" sz="2800" baseline="0" dirty="0" smtClean="0"/>
                        <a:t> WORKFLOW</a:t>
                      </a:r>
                      <a:r>
                        <a:rPr lang="en-US" sz="2800" dirty="0" smtClean="0"/>
                        <a:t> 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AGI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AUTOCAD CIVIL 3D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NAVISWORKS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AUTOCAD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3D</a:t>
                      </a:r>
                      <a:r>
                        <a:rPr lang="en-US" baseline="0" dirty="0" smtClean="0"/>
                        <a:t>STUDIO MAX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Right Arrow 17"/>
          <p:cNvSpPr/>
          <p:nvPr/>
        </p:nvSpPr>
        <p:spPr>
          <a:xfrm>
            <a:off x="13335000" y="1981200"/>
            <a:ext cx="762000" cy="152400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0800000">
            <a:off x="13335000" y="2209800"/>
            <a:ext cx="762000" cy="152400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0800000">
            <a:off x="13335000" y="2743200"/>
            <a:ext cx="762000" cy="152400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13335000" y="3124200"/>
            <a:ext cx="762000" cy="152400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0800000">
            <a:off x="13335000" y="3352800"/>
            <a:ext cx="762000" cy="152400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13335000" y="3733800"/>
            <a:ext cx="762000" cy="152400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0800000">
            <a:off x="13335000" y="3962400"/>
            <a:ext cx="762000" cy="152400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13335000" y="4343400"/>
            <a:ext cx="762000" cy="152400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10800000">
            <a:off x="13335000" y="4572000"/>
            <a:ext cx="762000" cy="152400"/>
          </a:xfrm>
          <a:prstGeom prst="rightArrow">
            <a:avLst/>
          </a:prstGeom>
          <a:solidFill>
            <a:srgbClr val="00CC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10800000">
            <a:off x="13335000" y="5181600"/>
            <a:ext cx="762000" cy="152400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13335000" y="5486400"/>
            <a:ext cx="762000" cy="152400"/>
          </a:xfrm>
          <a:prstGeom prst="rightArrow">
            <a:avLst/>
          </a:prstGeom>
          <a:solidFill>
            <a:srgbClr val="00CC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10800000">
            <a:off x="13335000" y="5715000"/>
            <a:ext cx="762000" cy="152400"/>
          </a:xfrm>
          <a:prstGeom prst="rightArrow">
            <a:avLst/>
          </a:prstGeom>
          <a:solidFill>
            <a:srgbClr val="00CC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 rot="10800000">
            <a:off x="13335000" y="6248400"/>
            <a:ext cx="762000" cy="152400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19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DESIGN GOALS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525000" y="1447803"/>
            <a:ext cx="8153400" cy="47243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3100" dirty="0" smtClean="0">
                <a:solidFill>
                  <a:schemeClr val="bg1"/>
                </a:solidFill>
              </a:rPr>
              <a:t>Sustainability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Minimal Site Disturbance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Make the most out of site resources</a:t>
            </a:r>
          </a:p>
          <a:p>
            <a:pPr marL="1714500" lvl="3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/>
                </a:solidFill>
              </a:rPr>
              <a:t>Soil, Wind, Water, Solar and Topography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Create a healthier environment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Inspire students to be more sustainable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Reduce, Reuse and Recycle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3100" dirty="0" smtClean="0">
                <a:solidFill>
                  <a:schemeClr val="bg1"/>
                </a:solidFill>
              </a:rPr>
              <a:t>Create and foster a healthy learning environment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Occupant health,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fitness and productivity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3100" baseline="0" dirty="0" smtClean="0">
                <a:solidFill>
                  <a:schemeClr val="bg1"/>
                </a:solidFill>
              </a:rPr>
              <a:t>Resilient Design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technology develops, building can adapt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baseline="0" dirty="0" smtClean="0">
                <a:solidFill>
                  <a:schemeClr val="bg1"/>
                </a:solidFill>
              </a:rPr>
              <a:t>Ability</a:t>
            </a:r>
            <a:r>
              <a:rPr lang="en-US" sz="2600" dirty="0" smtClean="0">
                <a:solidFill>
                  <a:schemeClr val="bg1"/>
                </a:solidFill>
              </a:rPr>
              <a:t> to expand if district grows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304800"/>
            <a:ext cx="6172200" cy="615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2" name="Rectangle 11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2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REVIT EXPERIENCE 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9906000" y="1619071"/>
            <a:ext cx="31242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ELECTRICAL - Bad 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 clash detection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 conduits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Electrical system selection</a:t>
            </a: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9982200" y="2914471"/>
            <a:ext cx="35814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MECHANICAL - Bad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Auto connect feature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Wall penetrations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Detail level</a:t>
            </a:r>
          </a:p>
        </p:txBody>
      </p: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13716000" y="1619071"/>
            <a:ext cx="31242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ELECTRICAL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Wiring diagrams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Wire sizing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Panel schedule</a:t>
            </a:r>
          </a:p>
        </p:txBody>
      </p:sp>
      <p:sp>
        <p:nvSpPr>
          <p:cNvPr id="35" name="TextBox 24"/>
          <p:cNvSpPr txBox="1">
            <a:spLocks noChangeArrowheads="1"/>
          </p:cNvSpPr>
          <p:nvPr/>
        </p:nvSpPr>
        <p:spPr bwMode="auto">
          <a:xfrm>
            <a:off x="13716000" y="2905541"/>
            <a:ext cx="35814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MECHANICAL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Easy to place pipes and ducts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Infrastructure with IES</a:t>
            </a:r>
          </a:p>
        </p:txBody>
      </p:sp>
      <p:sp>
        <p:nvSpPr>
          <p:cNvPr id="36" name="TextBox 24"/>
          <p:cNvSpPr txBox="1">
            <a:spLocks noChangeArrowheads="1"/>
          </p:cNvSpPr>
          <p:nvPr/>
        </p:nvSpPr>
        <p:spPr bwMode="auto">
          <a:xfrm>
            <a:off x="1371600" y="1879221"/>
            <a:ext cx="35814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LARCH - Bad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 site grading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Minimal site components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Sub regions</a:t>
            </a:r>
          </a:p>
        </p:txBody>
      </p:sp>
      <p:sp>
        <p:nvSpPr>
          <p:cNvPr id="37" name="TextBox 24"/>
          <p:cNvSpPr txBox="1">
            <a:spLocks noChangeArrowheads="1"/>
          </p:cNvSpPr>
          <p:nvPr/>
        </p:nvSpPr>
        <p:spPr bwMode="auto">
          <a:xfrm>
            <a:off x="5105400" y="1870291"/>
            <a:ext cx="35814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LARCH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Easily validate design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C.D. automation</a:t>
            </a:r>
          </a:p>
        </p:txBody>
      </p:sp>
      <p:sp>
        <p:nvSpPr>
          <p:cNvPr id="38" name="TextBox 24"/>
          <p:cNvSpPr txBox="1">
            <a:spLocks noChangeArrowheads="1"/>
          </p:cNvSpPr>
          <p:nvPr/>
        </p:nvSpPr>
        <p:spPr bwMode="auto">
          <a:xfrm>
            <a:off x="1371600" y="3134141"/>
            <a:ext cx="35814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STRUCTURAL - Bad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Angular connections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3D workspace</a:t>
            </a: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5105400" y="3125211"/>
            <a:ext cx="35814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STRUCTURAL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Member design change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C.D. automation</a:t>
            </a: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1371600" y="4066401"/>
            <a:ext cx="358140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CM - Bad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Quantity take-off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Phasing</a:t>
            </a:r>
          </a:p>
        </p:txBody>
      </p:sp>
      <p:sp>
        <p:nvSpPr>
          <p:cNvPr id="41" name="TextBox 24"/>
          <p:cNvSpPr txBox="1">
            <a:spLocks noChangeArrowheads="1"/>
          </p:cNvSpPr>
          <p:nvPr/>
        </p:nvSpPr>
        <p:spPr bwMode="auto">
          <a:xfrm>
            <a:off x="5105400" y="4057471"/>
            <a:ext cx="35814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CM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Easy schedules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Easy manage design changes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42" name="TextBox 24"/>
          <p:cNvSpPr txBox="1">
            <a:spLocks noChangeArrowheads="1"/>
          </p:cNvSpPr>
          <p:nvPr/>
        </p:nvSpPr>
        <p:spPr bwMode="auto">
          <a:xfrm>
            <a:off x="9982200" y="4286071"/>
            <a:ext cx="35814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ARCHITECTURE – Bad</a:t>
            </a:r>
            <a:endParaRPr lang="en-US" dirty="0" smtClean="0">
              <a:solidFill>
                <a:schemeClr val="bg1"/>
              </a:solidFill>
              <a:latin typeface="Maiandra GD" pitchFamily="34" charset="0"/>
            </a:endParaRP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Modifications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Not design friendly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Conceptual flexibility</a:t>
            </a: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13716000" y="4277141"/>
            <a:ext cx="3581400" cy="14773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CC00"/>
                </a:solidFill>
                <a:latin typeface="Maiandra GD" pitchFamily="34" charset="0"/>
              </a:rPr>
              <a:t>ARCHITECTURE - Good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C.D. automation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Extensive library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Maiandra GD" pitchFamily="34" charset="0"/>
              </a:rPr>
              <a:t> 2D-3D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20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tructu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75973"/>
            <a:ext cx="3200400" cy="23386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lt"/>
              </a:rPr>
              <a:t>THANK YOU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00200" y="1066803"/>
            <a:ext cx="6629400" cy="5181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 l="4615" t="938" r="4615" b="4245"/>
          <a:stretch>
            <a:fillRect/>
          </a:stretch>
        </p:blipFill>
        <p:spPr bwMode="auto">
          <a:xfrm>
            <a:off x="1828800" y="3505200"/>
            <a:ext cx="154333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3" descr="3D View 13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1800" y="1224218"/>
            <a:ext cx="6096000" cy="44145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47800" y="5867400"/>
            <a:ext cx="424943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COMMENTS/QUESTIONS?</a:t>
            </a:r>
            <a:endParaRPr lang="en-US" sz="3000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pic>
        <p:nvPicPr>
          <p:cNvPr id="19" name="Picture 18" descr="bac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457200"/>
            <a:ext cx="3776342" cy="17526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THANK YOU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01200" y="5662136"/>
            <a:ext cx="784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chemeClr val="bg1"/>
                </a:solidFill>
                <a:latin typeface="Maiandra GD" pitchFamily="34" charset="0"/>
              </a:rPr>
              <a:t>GROUP 1:</a:t>
            </a:r>
            <a:endParaRPr lang="en-US" sz="1400" b="1" dirty="0" smtClean="0">
              <a:solidFill>
                <a:schemeClr val="bg1"/>
              </a:solidFill>
              <a:latin typeface="Maiandra GD" pitchFamily="34" charset="0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Maiandra GD" pitchFamily="34" charset="0"/>
              </a:rPr>
              <a:t>CRAIG CASEY, PETER CLARKE, TRAVIS FLOHR, JUSTIN MILLER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Maiandra GD" pitchFamily="34" charset="0"/>
              </a:rPr>
              <a:t>AZADEH RABBANI, JONATHAN TORCH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21</a:t>
            </a:r>
            <a:endParaRPr lang="en-US" sz="2600" dirty="0">
              <a:solidFill>
                <a:srgbClr val="00CC00"/>
              </a:solidFill>
            </a:endParaRPr>
          </a:p>
        </p:txBody>
      </p:sp>
      <p:pic>
        <p:nvPicPr>
          <p:cNvPr id="1026" name="Picture 2" descr="F:\BIM\Final Rendering\For power point\south facade 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47800" y="2692964"/>
            <a:ext cx="7315200" cy="3034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BIM GOALS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525000" y="1447803"/>
            <a:ext cx="8153400" cy="4724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Coordination: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Central file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Clash detection with Navisworks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Organization: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Quantity takeoffs from Revit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Deliverables: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bg1"/>
                </a:solidFill>
              </a:rPr>
              <a:t>4D Model/Schedule</a:t>
            </a:r>
          </a:p>
          <a:p>
            <a:pPr marL="1257300" lvl="2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Renderings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80000"/>
              <a:buFont typeface="Wingdings" pitchFamily="2" charset="2"/>
              <a:buChar char="§"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</a:t>
            </a:r>
          </a:p>
          <a:p>
            <a:pPr marL="800100" lvl="1" indent="-342900">
              <a:spcBef>
                <a:spcPct val="20000"/>
              </a:spcBef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4615" t="938" r="4615" b="4245"/>
          <a:stretch>
            <a:fillRect/>
          </a:stretch>
        </p:blipFill>
        <p:spPr bwMode="auto">
          <a:xfrm>
            <a:off x="2514600" y="838200"/>
            <a:ext cx="4495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3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DESIGN OVERVIEW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9296400" y="1219200"/>
            <a:ext cx="8839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Elementary School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Total Square Footage – 108,000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Number of Classrooms – 40  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2200" b="1" dirty="0" smtClean="0">
                <a:solidFill>
                  <a:srgbClr val="00CC00"/>
                </a:solidFill>
                <a:latin typeface="Calibri" pitchFamily="34" charset="0"/>
              </a:rPr>
              <a:t>Architecture:</a:t>
            </a:r>
          </a:p>
          <a:p>
            <a:pPr lvl="0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prstClr val="white"/>
                </a:solidFill>
                <a:latin typeface="Calibri" pitchFamily="34" charset="0"/>
              </a:rPr>
              <a:t> Classrooms Facing south</a:t>
            </a:r>
          </a:p>
          <a:p>
            <a:pPr lvl="0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prstClr val="white"/>
                </a:solidFill>
                <a:latin typeface="Calibri" pitchFamily="34" charset="0"/>
              </a:rPr>
              <a:t> Natural light in every space </a:t>
            </a:r>
          </a:p>
          <a:p>
            <a:pPr lvl="0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prstClr val="white"/>
                </a:solidFill>
                <a:latin typeface="Calibri" pitchFamily="34" charset="0"/>
              </a:rPr>
              <a:t> Live interactive space</a:t>
            </a:r>
          </a:p>
          <a:p>
            <a:pPr lvl="0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prstClr val="white"/>
                </a:solidFill>
                <a:latin typeface="Calibri" pitchFamily="34" charset="0"/>
              </a:rPr>
              <a:t>Building as an educational tool</a:t>
            </a:r>
          </a:p>
          <a:p>
            <a:pPr lvl="0">
              <a:buClr>
                <a:srgbClr val="00CC00"/>
              </a:buClr>
              <a:buFont typeface="Arial" pitchFamily="34" charset="0"/>
              <a:buChar char="•"/>
            </a:pPr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2200" b="1" dirty="0" smtClean="0">
                <a:solidFill>
                  <a:srgbClr val="00CC00"/>
                </a:solidFill>
                <a:latin typeface="Calibri" pitchFamily="34" charset="0"/>
              </a:rPr>
              <a:t>Structure: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3-story steel framed (composite) classroom structure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1-2 story ICF bearing walls/Joist spanning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Lateral Resisting System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Moment Framed (North-South Direction)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Shear Walls (East-West Direction)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Foundations: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Continuous &amp; Spread Footings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6 Inch Slab on Grade</a:t>
            </a:r>
          </a:p>
          <a:p>
            <a:pPr lvl="1">
              <a:buClr>
                <a:srgbClr val="00CC00"/>
              </a:buClr>
            </a:pPr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3944600" y="1219200"/>
            <a:ext cx="4572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200" b="1" dirty="0" smtClean="0">
                <a:solidFill>
                  <a:srgbClr val="00CC00"/>
                </a:solidFill>
                <a:latin typeface="Calibri" pitchFamily="34" charset="0"/>
              </a:rPr>
              <a:t>Landscaping: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Prototype Site Cost: $5,179,788.00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 Current Site Design: $4,119,667.00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- $400,000  worth of curb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-$500,000 worth of storm sewer</a:t>
            </a:r>
          </a:p>
          <a:p>
            <a:pPr lvl="1">
              <a:buClr>
                <a:srgbClr val="00CC00"/>
              </a:buClr>
            </a:pPr>
            <a:endParaRPr lang="en-US" sz="16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sz="2200" b="1" dirty="0" smtClean="0">
                <a:solidFill>
                  <a:srgbClr val="00CC00"/>
                </a:solidFill>
                <a:latin typeface="Calibri" pitchFamily="34" charset="0"/>
              </a:rPr>
              <a:t>Lighting: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Distribution Systems: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480Y/277 – Main Lighting/Large Equipment</a:t>
            </a:r>
          </a:p>
          <a:p>
            <a:pPr lvl="1"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208Y/120 – Receptacle Loads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Balance of day-lighting with artificial light</a:t>
            </a:r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buClr>
                <a:srgbClr val="00CC00"/>
              </a:buClr>
            </a:pPr>
            <a:r>
              <a:rPr lang="en-US" sz="2200" b="1" dirty="0" smtClean="0">
                <a:solidFill>
                  <a:srgbClr val="00CC00"/>
                </a:solidFill>
                <a:latin typeface="Calibri" pitchFamily="34" charset="0"/>
              </a:rPr>
              <a:t>Mechanical: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Decentralized mechanical room layout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Ground Source Heat Pumps</a:t>
            </a:r>
          </a:p>
          <a:p>
            <a:pPr>
              <a:buClr>
                <a:srgbClr val="00CC00"/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3 acre geothermal field</a:t>
            </a:r>
          </a:p>
          <a:p>
            <a:endParaRPr lang="en-US" sz="2200" b="1" dirty="0" smtClean="0">
              <a:solidFill>
                <a:srgbClr val="00CC0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0" y="8382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RENDERING***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 descr="BIM_ScreenCapture_001.jpg"/>
          <p:cNvPicPr>
            <a:picLocks noChangeAspect="1"/>
          </p:cNvPicPr>
          <p:nvPr/>
        </p:nvPicPr>
        <p:blipFill>
          <a:blip r:embed="rId3" cstate="print"/>
          <a:srcRect l="10276" t="28445" r="2057" b="31111"/>
          <a:stretch>
            <a:fillRect/>
          </a:stretch>
        </p:blipFill>
        <p:spPr>
          <a:xfrm>
            <a:off x="1219200" y="381000"/>
            <a:ext cx="7502769" cy="2133600"/>
          </a:xfrm>
          <a:prstGeom prst="rect">
            <a:avLst/>
          </a:prstGeom>
        </p:spPr>
      </p:pic>
      <p:pic>
        <p:nvPicPr>
          <p:cNvPr id="14" name="Picture 13" descr="BIM_ScreenCapture_003.jpg"/>
          <p:cNvPicPr>
            <a:picLocks noChangeAspect="1"/>
          </p:cNvPicPr>
          <p:nvPr/>
        </p:nvPicPr>
        <p:blipFill>
          <a:blip r:embed="rId4"/>
          <a:srcRect l="18492" t="36666" r="14388" b="41111"/>
          <a:stretch>
            <a:fillRect/>
          </a:stretch>
        </p:blipFill>
        <p:spPr>
          <a:xfrm>
            <a:off x="1219200" y="4876800"/>
            <a:ext cx="7467600" cy="1524000"/>
          </a:xfrm>
          <a:prstGeom prst="rect">
            <a:avLst/>
          </a:prstGeom>
        </p:spPr>
      </p:pic>
      <p:pic>
        <p:nvPicPr>
          <p:cNvPr id="15" name="Picture 14" descr="BIM_ScreenCapture_002.jpg"/>
          <p:cNvPicPr>
            <a:picLocks noChangeAspect="1"/>
          </p:cNvPicPr>
          <p:nvPr/>
        </p:nvPicPr>
        <p:blipFill>
          <a:blip r:embed="rId5" cstate="print"/>
          <a:srcRect l="10961" t="30000" r="2742" b="33333"/>
          <a:stretch>
            <a:fillRect/>
          </a:stretch>
        </p:blipFill>
        <p:spPr>
          <a:xfrm>
            <a:off x="1219200" y="2692400"/>
            <a:ext cx="7467600" cy="1955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4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BIM\Final Rendering\For power point\back.pn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9144000" y="2438400"/>
            <a:ext cx="8495297" cy="394335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0" y="0"/>
            <a:ext cx="1447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DESIGN OVERVIEW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5</a:t>
            </a:r>
            <a:endParaRPr lang="en-US" sz="2600" dirty="0">
              <a:solidFill>
                <a:srgbClr val="00CC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914400"/>
            <a:ext cx="9144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9753600" y="1219200"/>
            <a:ext cx="815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Design Emphasis – Sustainability </a:t>
            </a:r>
          </a:p>
          <a:p>
            <a:pPr lvl="2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Maximize Day-lighting Exposure</a:t>
            </a:r>
          </a:p>
          <a:p>
            <a:pPr lvl="2">
              <a:buClr>
                <a:srgbClr val="00CC00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Solar Energy</a:t>
            </a:r>
          </a:p>
          <a:p>
            <a:pPr lvl="2">
              <a:buClr>
                <a:srgbClr val="00CC0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Minimize Footprint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	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	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2" descr="C:\Documents and Settings\Azade\Desktop\BIM\mass.jpg"/>
          <p:cNvPicPr>
            <a:picLocks noChangeAspect="1" noChangeArrowheads="1"/>
          </p:cNvPicPr>
          <p:nvPr/>
        </p:nvPicPr>
        <p:blipFill>
          <a:blip r:embed="rId4">
            <a:lum/>
          </a:blip>
          <a:srcRect b="5386"/>
          <a:stretch>
            <a:fillRect/>
          </a:stretch>
        </p:blipFill>
        <p:spPr bwMode="auto">
          <a:xfrm>
            <a:off x="152400" y="675701"/>
            <a:ext cx="4419600" cy="2677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relim 1.jpg"/>
          <p:cNvPicPr>
            <a:picLocks noChangeAspect="1"/>
          </p:cNvPicPr>
          <p:nvPr/>
        </p:nvPicPr>
        <p:blipFill>
          <a:blip r:embed="rId5">
            <a:lum bright="20000"/>
          </a:blip>
          <a:stretch>
            <a:fillRect/>
          </a:stretch>
        </p:blipFill>
        <p:spPr>
          <a:xfrm>
            <a:off x="5029200" y="685800"/>
            <a:ext cx="3733800" cy="2945935"/>
          </a:xfrm>
          <a:prstGeom prst="rect">
            <a:avLst/>
          </a:prstGeom>
        </p:spPr>
      </p:pic>
      <p:pic>
        <p:nvPicPr>
          <p:cNvPr id="13" name="Picture 12" descr="North Facade copy.png"/>
          <p:cNvPicPr>
            <a:picLocks noChangeAspect="1"/>
          </p:cNvPicPr>
          <p:nvPr/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1752600" y="4114800"/>
            <a:ext cx="5867400" cy="2251861"/>
          </a:xfrm>
          <a:prstGeom prst="rect">
            <a:avLst/>
          </a:prstGeom>
        </p:spPr>
      </p:pic>
      <p:sp>
        <p:nvSpPr>
          <p:cNvPr id="14" name="Bent Arrow 13"/>
          <p:cNvSpPr/>
          <p:nvPr/>
        </p:nvSpPr>
        <p:spPr>
          <a:xfrm rot="1793934">
            <a:off x="3349654" y="670618"/>
            <a:ext cx="1752600" cy="1066800"/>
          </a:xfrm>
          <a:prstGeom prst="bentArrow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 rot="8595315">
            <a:off x="6153915" y="3265020"/>
            <a:ext cx="1752600" cy="1066800"/>
          </a:xfrm>
          <a:prstGeom prst="bentArrow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Bent-Up Arrow 16"/>
          <p:cNvSpPr/>
          <p:nvPr/>
        </p:nvSpPr>
        <p:spPr>
          <a:xfrm>
            <a:off x="8229600" y="5562600"/>
            <a:ext cx="3124200" cy="762000"/>
          </a:xfrm>
          <a:prstGeom prst="bentUpArrow">
            <a:avLst>
              <a:gd name="adj1" fmla="val 24613"/>
              <a:gd name="adj2" fmla="val 25000"/>
              <a:gd name="adj3" fmla="val 2925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304800" y="2590800"/>
            <a:ext cx="259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EVALUATION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OF PROTOTYPE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5486400" y="304800"/>
            <a:ext cx="259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PRELIMINARY DESIGN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1524000" y="5638800"/>
            <a:ext cx="259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SCHEMATIC DESIGN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11506200" y="5943600"/>
            <a:ext cx="464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FINAL DESIGN &amp; BIM ANALYSIS</a:t>
            </a:r>
          </a:p>
          <a:p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BIM\Final Rendering\For power point\south facade.jpg"/>
          <p:cNvPicPr>
            <a:picLocks noChangeAspect="1" noChangeArrowheads="1"/>
          </p:cNvPicPr>
          <p:nvPr/>
        </p:nvPicPr>
        <p:blipFill>
          <a:blip r:embed="rId2"/>
          <a:srcRect t="7036" b="9296"/>
          <a:stretch>
            <a:fillRect/>
          </a:stretch>
        </p:blipFill>
        <p:spPr bwMode="auto">
          <a:xfrm>
            <a:off x="2286000" y="0"/>
            <a:ext cx="160782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6</a:t>
            </a:r>
            <a:endParaRPr lang="en-US" sz="2600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686800" y="0"/>
            <a:ext cx="8382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 descr="F:\BIM\Final Rendering\For power point\Level1.pn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7596" t="12396" b="32789"/>
          <a:stretch>
            <a:fillRect/>
          </a:stretch>
        </p:blipFill>
        <p:spPr bwMode="auto">
          <a:xfrm>
            <a:off x="3124200" y="0"/>
            <a:ext cx="16916400" cy="57942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7</a:t>
            </a:r>
            <a:endParaRPr lang="en-US" sz="2600" dirty="0">
              <a:solidFill>
                <a:srgbClr val="00CC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76600" y="556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1</a:t>
            </a:r>
            <a:r>
              <a:rPr lang="en-US" sz="4000" baseline="30000" dirty="0" smtClean="0">
                <a:solidFill>
                  <a:schemeClr val="bg1"/>
                </a:solidFill>
                <a:latin typeface="+mn-lt"/>
              </a:rPr>
              <a:t>st</a:t>
            </a:r>
            <a:r>
              <a:rPr lang="en-US" sz="4000" dirty="0" smtClean="0">
                <a:solidFill>
                  <a:schemeClr val="bg1"/>
                </a:solidFill>
                <a:latin typeface="+mn-lt"/>
              </a:rPr>
              <a:t> Floor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686800" y="0"/>
            <a:ext cx="8382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F:\BIM\Final Rendering\For power point\level 2.pn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12191" t="31203" r="21075" b="28794"/>
          <a:stretch>
            <a:fillRect/>
          </a:stretch>
        </p:blipFill>
        <p:spPr bwMode="auto">
          <a:xfrm>
            <a:off x="1905000" y="381001"/>
            <a:ext cx="15621000" cy="62034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DESIGN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7" name="Rectangle 6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8</a:t>
            </a:r>
            <a:endParaRPr lang="en-US" sz="2600" dirty="0">
              <a:solidFill>
                <a:srgbClr val="00CC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57600" y="556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2</a:t>
            </a:r>
            <a:r>
              <a:rPr lang="en-US" sz="4000" baseline="30000" dirty="0" smtClean="0">
                <a:solidFill>
                  <a:schemeClr val="bg1"/>
                </a:solidFill>
                <a:latin typeface="+mn-lt"/>
              </a:rPr>
              <a:t>nd</a:t>
            </a:r>
            <a:r>
              <a:rPr lang="en-US" sz="4000" dirty="0" smtClean="0">
                <a:solidFill>
                  <a:schemeClr val="bg1"/>
                </a:solidFill>
                <a:latin typeface="+mn-lt"/>
              </a:rPr>
              <a:t> Floor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686800" y="0"/>
            <a:ext cx="8382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F:\BIM\Final Rendering\For power point\level 3.pn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3272" t="14801" r="11202" b="27194"/>
          <a:stretch>
            <a:fillRect/>
          </a:stretch>
        </p:blipFill>
        <p:spPr bwMode="auto">
          <a:xfrm>
            <a:off x="2743199" y="228600"/>
            <a:ext cx="15334067" cy="60749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973800" y="1737479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DESIGN</a:t>
            </a:r>
          </a:p>
          <a:p>
            <a:r>
              <a:rPr lang="en-US" b="1" dirty="0" smtClean="0">
                <a:solidFill>
                  <a:srgbClr val="00CC00"/>
                </a:solidFill>
              </a:rPr>
              <a:t>ARCHITECTURE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LIGHT WELL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TYPICAL CLASSROOM</a:t>
            </a:r>
            <a:endParaRPr lang="en-US" b="1" dirty="0" smtClean="0">
              <a:solidFill>
                <a:srgbClr val="00CC00"/>
              </a:solidFill>
            </a:endParaRP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CLASH DETECTION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CONSTRUCTION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BIM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REVIT</a:t>
            </a:r>
          </a:p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97600" y="457200"/>
            <a:ext cx="1447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00CC00"/>
                </a:solidFill>
              </a:rPr>
              <a:t>9</a:t>
            </a:r>
            <a:endParaRPr lang="en-US" sz="2600" dirty="0">
              <a:solidFill>
                <a:srgbClr val="00CC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76600" y="556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n-lt"/>
              </a:rPr>
              <a:t>3</a:t>
            </a:r>
            <a:r>
              <a:rPr lang="en-US" sz="4000" baseline="30000" dirty="0" smtClean="0">
                <a:solidFill>
                  <a:schemeClr val="bg1"/>
                </a:solidFill>
                <a:latin typeface="+mn-lt"/>
              </a:rPr>
              <a:t>rd</a:t>
            </a:r>
            <a:r>
              <a:rPr lang="en-US" sz="4000" dirty="0" smtClean="0">
                <a:solidFill>
                  <a:schemeClr val="bg1"/>
                </a:solidFill>
                <a:latin typeface="+mn-lt"/>
              </a:rPr>
              <a:t> Floor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3808</TotalTime>
  <Words>2146</Words>
  <Application>Microsoft Office PowerPoint</Application>
  <PresentationFormat>Custom</PresentationFormat>
  <Paragraphs>900</Paragraphs>
  <Slides>21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FINAL DESIGN</vt:lpstr>
      <vt:lpstr>DESIGN GOALS</vt:lpstr>
      <vt:lpstr>BIM GOALS</vt:lpstr>
      <vt:lpstr>DESIGN OVERVIEW</vt:lpstr>
      <vt:lpstr>DESIGN OVERVIEW</vt:lpstr>
      <vt:lpstr>Slide 6</vt:lpstr>
      <vt:lpstr>1st Floor</vt:lpstr>
      <vt:lpstr>2nd Floor</vt:lpstr>
      <vt:lpstr>3rd Floor</vt:lpstr>
      <vt:lpstr>Media Room Interior</vt:lpstr>
      <vt:lpstr>LIGHT WELL DESIGN</vt:lpstr>
      <vt:lpstr>LIGHT WELL DESIGN</vt:lpstr>
      <vt:lpstr>TYPICAL CLASSROOM DESIGN</vt:lpstr>
      <vt:lpstr>CLASH DETECTION</vt:lpstr>
      <vt:lpstr>CLASH DETECTION</vt:lpstr>
      <vt:lpstr>4D MODEL</vt:lpstr>
      <vt:lpstr>CONSTRUCTABILITY &amp; VALUE ENGINEERING</vt:lpstr>
      <vt:lpstr>DETAILED STRUCTURAL ESTIMATE</vt:lpstr>
      <vt:lpstr>BIM EXPERIENCE </vt:lpstr>
      <vt:lpstr>REVIT EXPERIENCE </vt:lpstr>
      <vt:lpstr>THANK YOU</vt:lpstr>
    </vt:vector>
  </TitlesOfParts>
  <Company>FUJITSU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2</dc:title>
  <dc:creator>ONE; Windows User</dc:creator>
  <cp:lastModifiedBy>jmm5175</cp:lastModifiedBy>
  <cp:revision>446</cp:revision>
  <dcterms:created xsi:type="dcterms:W3CDTF">2009-01-20T22:51:07Z</dcterms:created>
  <dcterms:modified xsi:type="dcterms:W3CDTF">2009-06-08T15:22:55Z</dcterms:modified>
</cp:coreProperties>
</file>